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sldIdLst>
    <p:sldId id="257" r:id="rId5"/>
    <p:sldId id="259" r:id="rId6"/>
    <p:sldId id="264" r:id="rId7"/>
    <p:sldId id="266" r:id="rId8"/>
    <p:sldId id="261" r:id="rId9"/>
    <p:sldId id="265" r:id="rId10"/>
    <p:sldId id="260" r:id="rId11"/>
    <p:sldId id="267" r:id="rId12"/>
    <p:sldId id="268" r:id="rId13"/>
    <p:sldId id="269" r:id="rId14"/>
    <p:sldId id="263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14:44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0 101 24575,'641'15'0,"3"0"0,3853-17 0,-4094 30-4272,-122-5 1760,455-16 7884,-431-9-3960,11831 2-1412,-12129 0 0,1 0 0,-1 1 0,1-1 0,-1 1 0,1 1 0,-1-1 0,1 1 0,-1 1 0,0-1 0,0 1 0,0 0 0,-1 1 0,1 0 0,-1 0 0,0 0 0,0 1 0,0 0 0,0 0 0,-1 0 0,0 1 0,0 0 0,0 0 0,-1 0 0,0 0 0,0 1 0,-1 0 0,4 8 0,9 23 0,-2 0 0,-1 1 0,-2 0 0,-2 1 0,-2 0 0,4 53 0,-7 252 0,-7-227 0,3 683 0,-2 173 0,-26-111 0,27-850 0,1 1 0,-2-1 0,0 0 0,0 0 0,-1 0 0,-8 19 0,2-12 0,-1-1 0,0 0 0,-16 19 0,15-21 0,-10 12 0,1 0 0,2 2 0,-23 52 0,35-61 0,2 0 0,1 0 0,0 0 0,2 0 0,0 1 0,2-1 0,3 23 0,-1 25 0,-3-48 0,5 92 0,-3-99 0,1 1 0,0-1 0,2 0 0,-1 0 0,10 20 0,-11-30 0,-1 0 0,0 0 0,0 0 0,0 1 0,-1-1 0,0 1 0,0-1 0,0 1 0,-1-1 0,1 1 0,-2 0 0,1-1 0,0 1 0,-1 0 0,-2 5 0,1-4 0,-1 0 0,-1 0 0,1 0 0,-1 0 0,-1 0 0,1-1 0,-1 1 0,0-1 0,0-1 0,-8 7 0,-26 25 0,2-3 0,1 2 0,-51 64 0,82-93 0,-1-1 0,1-1 0,-2 1 0,1-1 0,0 0 0,-1-1 0,0 0 0,0 0 0,-1 0 0,1-1 0,-1 0 0,1 0 0,-1-1 0,-11 2 0,-10 2 0,-1-2 0,-45 1 0,-452-4 0,249-3 0,-2888 2 0,2795 15 0,56-1 0,-1065-11 0,709-6 0,-240 3-3818,-1 0 3303,-2072 0 6472,1708 0-7581,760-29 1624,25-1 0,223 32 0,-137-3 0,88-23 0,-757 19 0,586 7 0,-1390-2 0,1837-3 0,-1-1 0,1-2 0,-45-14 0,-2 1 0,-70-12 0,42 2 0,70 19 0,17 3 0,-1 2 0,-31-2 0,54 6 0,-1 1 0,1-1 0,0 0 0,-1-1 0,1 1 0,0-1 0,0-1 0,0 0 0,-7-3 0,9 3 0,1 0 0,-1-1 0,1 0 0,0 1 0,0-1 0,0-1 0,0 1 0,1-1 0,0 1 0,0-1 0,0 0 0,-3-8 0,-3-9 0,2 0 0,1-1 0,0 0 0,2 0 0,1 0 0,1 0 0,0-34 0,0 16 0,-10-64 0,6 70 0,-2-53 0,7-1625 0,3 802 0,-2-669 0,0 1570-136,1 0-1,0 0 1,0 0-1,1 0 1,0 0-1,0 1 1,1-1-1,1 1 0,7-16 1,-1 10-6690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14:51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311 1 24575,'652'-1'126,"1408"13"-1214,-808 7-355,626-19 3446,-863-2-1601,295 2-402,-1296 0 0,0 1 0,0-1 0,0 2 0,0 0 0,-1 1 0,15 4 0,-20-3 0,-1-1 0,1 1 0,0 0 0,-1 1 0,0 0 0,0 0 0,-1 0 0,1 1 0,-1 0 0,0 0 0,6 10 0,11 16 0,-2 0 0,-2 2 0,22 49 0,35 116 0,3 62 0,-65-200 0,-3 1 0,4 89 0,-13 427 0,-6-297 0,4-121 0,-17 487 0,4 32 0,15-431 0,-5-132 0,-31 197 0,-60 108 0,86-400 0,0 0 0,-1-1 0,-2 0 0,0 0 0,-20 26 0,-3 5 0,-25 53 0,24-43 0,-50 69 0,74-118 0,0-1 0,-1-1 0,0 0 0,-1-1 0,0 0 0,0-1 0,-28 12 0,1 1 0,16-10 0,0-2 0,0 0 0,-1-2 0,0-1 0,-38 5 0,57-10 0,-45 5 0,-96 0 0,89-6 0,-60 8 0,-26 4 0,-208-8 0,21-3 0,194 12 0,-28 1 0,-195 16 0,143-7 0,-291-15 0,300-11 0,-5026 3 0,5223 0 0,0-1 0,1 0 0,-1 0 0,1-1 0,0 0 0,-1-1 0,-14-6 0,23 8 0,-1 0 0,1 0 0,0 0 0,0 0 0,0-1 0,0 1 0,0-1 0,0 1 0,0-1 0,0 0 0,1 1 0,-1-1 0,1 0 0,-1 0 0,1 0 0,0-1 0,-1 1 0,1 0 0,0 0 0,1-1 0,-1 1 0,0 0 0,1-1 0,-1 1 0,1-1 0,0 1 0,0-1 0,0 1 0,0 0 0,0-1 0,0 1 0,1-1 0,-1 1 0,1-1 0,0 1 0,0 0 0,1-4 0,0 3 0,-1 1 0,1-1 0,-1 1 0,1-1 0,0 1 0,0-1 0,0 1 0,0 0 0,0 0 0,1 0 0,-1 0 0,6-2 0,37-16 0,-7 3 0,-16 3 0,-1 0 0,-1-1 0,0-1 0,25-27 0,-41 39-195,0-1 0,0 0 0,0-1 0,-1 1 0,0-1 0,4-8 0,0-8-6631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18:25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 24575,'450'1'0,"527"-3"0,-528-11 0,128-1 0,4860 14 0,-5423 0 0,-1 0 0,1 1 0,-1 1 0,0 0 0,1 1 0,13 5 0,-23-7 0,1 1 0,0 0 0,-1 0 0,1 1 0,-1 0 0,0 0 0,0 0 0,0 0 0,0 0 0,-1 1 0,1-1 0,-1 1 0,0 0 0,0 0 0,0 1 0,0-1 0,-1 0 0,0 1 0,2 6 0,99 398 0,-93-365 0,113 405 0,-68-302 0,33 100 0,-74-198 0,-2 2 0,-2-1 0,4 56 0,53 417 0,-45-376 0,18 188 0,-14-98 0,13 330 0,-38-358 0,-5 289 0,-9-253 0,-1 28 0,0-102 0,1-28 0,13-132 0,-1 1 0,0-1 0,-1 0 0,0 0 0,-1 0 0,0 0 0,-7 18 0,7-23 0,-1-1 0,1 0 0,-1 0 0,1-1 0,-1 1 0,-1-1 0,1 1 0,-1-1 0,1-1 0,-1 1 0,0-1 0,-1 1 0,1-2 0,-1 1 0,1 0 0,-7 1 0,-13 4 0,-1-1 0,0-2 0,0 0 0,-45 2 0,-111-8 0,80-1 0,-3452-1 56,1806 5-1242,1389-2-2874,-181 0 6941,-3 0 1276,181 0-6005,319-2 1848,-59-10 0,-36-3 0,22 17 0,-61-4 0,157-2 0,1-1 0,0 0 0,0-2 0,0 0 0,1-1 0,-22-14 0,27 15 0,5 3 0,1-1 0,0 0 0,0 0 0,1-1 0,-1 0 0,1 0 0,1-1 0,-1 1 0,1-1 0,0 0 0,-7-15 0,-2-7 0,-19-58 0,21 52 0,4 10 0,1 0 0,2-1 0,0 0 0,-2-42 0,8-108 0,1 71 0,-2-1412 0,-14 1352 0,1 27 0,10-461 0,5 306 0,-2-1211 0,0 1499 0,1-1 0,-1 1 0,1-1 0,0 1 0,0-1 0,1 1 0,0 0 0,0 0 0,0-1 0,5-7 0,1 1 0,1 0 0,17-18 0,-6 8 0,-13 14-116,1-1-196,0 0 0,-1 0-1,10-18 1,-8 8-6514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18:35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5734 199 24575,'1'16'0,"1"-1"0,0 0 0,7 25 0,0 1 0,27 166-225,13 289-7275,-43-343 9152,-6 0 4421,1-134-6073,-1-1 0,-1 0 0,-1 1 0,0-1 0,-1 0 0,-1 0 0,-1 0 0,-1-1 0,-13 30 0,16-43 0,0 1 0,0-1 0,0 1 0,-1-1 0,0 0 0,0-1 0,0 1 0,0 0 0,-1-1 0,1 0 0,-1 0 0,-8 3 0,4-2 0,0-1 0,-1 0 0,1-1 0,0 0 0,-1 0 0,-15 0 0,-7-3 0,0-1 0,0-2 0,-40-8 0,68 11 0,-7-1 0,-337-77 0,319 73 0,1 1 0,-1 2 0,-52-1 0,43 3 0,-52-7 0,-7-4 0,0 5 0,-143 7 0,93 2 0,-2579-2 0,2696-1 0,-56-11 0,-4 0 0,-39 11 0,84 2 0,1-1 0,-54-8 0,66 0 0,1-1 0,0-2 0,0-1 0,-56-31 0,65 32 0,-17-11 0,1-1 0,-38-31 0,23 10 0,-65-73 0,14 12 0,69 74 0,-17-17 0,-46-54 0,72 72 0,2-1 0,2-1 0,0-1 0,-28-60 0,46 81 0,0 0 0,1-1 0,0 1 0,0-1 0,0-25 0,4-68 0,2 46 0,-2 32 0,3 0 0,0 0 0,1 0 0,11-30 0,-13 51 7,0 0 0,0 1 0,1-1 0,0 1 0,0 0 1,0 0-1,1 0 0,0 1 0,0-1 0,0 1 0,1 1 0,0-1 0,-1 1 0,2 0 0,-1 0 0,10-4 0,2-1-304,0 2 0,1 0 0,0 1 0,38-7 0,-30 9-6529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18:40.6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47 24575,'214'11'0,"-24"0"0,1511-2-836,-986-12 1672,-399 1-836,329 5 0,-560 4 0,125 26 0,-1 1 0,-124-24 0,470 46 0,-402-45 0,154 7 0,-51-4 0,19 0 0,1099-13 0,-655-3 0,-689 2 0,-15-1 0,0 1 0,0 0 0,0 1 0,0 0 0,0 2 0,0 0 0,24 8 0,-37-10 0,0 0 0,0 0 0,1 1 0,-1-1 0,0 1 0,0-1 0,-1 1 0,1 0 0,0 0 0,0 0 0,-1 0 0,1 0 0,-1 0 0,0 0 0,0 0 0,0 1 0,0-1 0,0 0 0,0 1 0,0-1 0,-1 1 0,0-1 0,1 1 0,-1-1 0,0 1 0,0-1 0,0 1 0,0 0 0,-1-1 0,0 3 0,-2 10 0,0 0 0,-2 0 0,-11 27 0,8-22 0,-54 165-3392,-39 194 0,90-324 3949,3 0 0,-3 74 1,11 111 2617,-1 20-1238,-4-213-1937,-18 78 0,13-86 0,3 1 0,-5 79 0,13-92 0,-1 1 0,-2-1 0,-1 1 0,-1-1 0,-1 0 0,-17 53 0,10-47 0,2 0 0,2 1 0,0 1 0,3-1 0,0 1 0,3 0 0,1 47 0,1-68 0,-1 1 0,0-1 0,-1 0 0,-1 1 0,0-1 0,-1 0 0,0 0 0,-1-1 0,-9 18 0,11-28 0,1 0 0,-1 0 0,0 0 0,0 0 0,0 0 0,0-1 0,0 1 0,0-1 0,-1 0 0,1 0 0,-1 0 0,0-1 0,1 1 0,-1-1 0,0 0 0,0 0 0,0 0 0,0 0 0,0-1 0,-8 0 0,-9 1 0,0-2 0,-36-6 0,42 5 0,-168-29 0,-115-13 0,-292 13-1134,-6 27 839,490 4 370,-5037 4 1279,5075-2-1354,31-1 0,-1-1 0,1-1 0,-65-12 0,34-4 0,-54-12 0,105 25 0,0 0 0,0-1 0,1-1 0,0-1 0,-23-12 0,-36-15 0,65 30 0,1-1 0,0 0 0,0 0 0,0-1 0,1 0 0,0 0 0,0-1 0,0 0 0,1-1 0,-10-12 0,-33-31 0,44 45 0,0 0 0,0 0 0,0-1 0,1 0 0,0 0 0,0 0 0,1-1 0,0 0 0,0 0 0,1 0 0,0 0 0,0 0 0,-2-17 0,0-7 0,2 1 0,1-49 0,2 45 0,1-564 0,0 237 0,14 62 0,-1 15 0,-12 244 0,12-68 0,-9 77 0,3-53 0,-8 64 0,2 1 0,0 0 0,1-1 0,1 1 0,1 1 0,8-23 0,-1 15 0,31-50 0,-38 68 22,-1 0-1,0 0 0,0-1 0,3-14 1,-4 15-233,-1 1 1,1-1 0,0 1 0,1 0-1,0 0 1,5-8 0,2 3-6616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18:42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20:26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20:26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20:26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01T08:20:26.4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rtner.com/en/information-technology/glossary/architectur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CB5977A-5CE8-4D01-A784-06EA14C2A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F02942D-A53B-4A35-B44C-EEFD82413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32">
            <a:extLst>
              <a:ext uri="{FF2B5EF4-FFF2-40B4-BE49-F238E27FC236}">
                <a16:creationId xmlns:a16="http://schemas.microsoft.com/office/drawing/2014/main" id="{375F3C53-82B4-457B-87C8-9077A906B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34">
            <a:extLst>
              <a:ext uri="{FF2B5EF4-FFF2-40B4-BE49-F238E27FC236}">
                <a16:creationId xmlns:a16="http://schemas.microsoft.com/office/drawing/2014/main" id="{5A4487F9-8FD4-4FDA-899F-491058506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91067" y="874608"/>
            <a:ext cx="10980273" cy="32391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ACD9B3A4-4B72-4F8E-9D87-2D150F2AD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883" y="4432079"/>
            <a:ext cx="11274641" cy="1968721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715" y="4713331"/>
            <a:ext cx="10993549" cy="801061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 </a:t>
            </a:r>
            <a:r>
              <a:rPr lang="en-GB" b="1" dirty="0">
                <a:solidFill>
                  <a:schemeClr val="bg1"/>
                </a:solidFill>
              </a:rPr>
              <a:t>Architecture; how does it save money and reduce risk in an organisation?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430" y="6015509"/>
            <a:ext cx="10993546" cy="28617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>
                <a:solidFill>
                  <a:srgbClr val="FFFFFF">
                    <a:alpha val="75000"/>
                  </a:srgbClr>
                </a:solidFill>
              </a:rPr>
              <a:t>1/02/2022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45939D-920A-4081-84B5-51A908D74B39}"/>
              </a:ext>
            </a:extLst>
          </p:cNvPr>
          <p:cNvSpPr txBox="1"/>
          <p:nvPr/>
        </p:nvSpPr>
        <p:spPr>
          <a:xfrm>
            <a:off x="473476" y="5521727"/>
            <a:ext cx="11245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</a:rPr>
              <a:t>TEJINDER RAI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91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Agenda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121AF4-FD37-4043-A0DB-986C49A1834C}"/>
              </a:ext>
            </a:extLst>
          </p:cNvPr>
          <p:cNvSpPr txBox="1"/>
          <p:nvPr/>
        </p:nvSpPr>
        <p:spPr>
          <a:xfrm>
            <a:off x="513184" y="1129004"/>
            <a:ext cx="758797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Key Topics</a:t>
            </a:r>
          </a:p>
          <a:p>
            <a:endParaRPr lang="en-GB" sz="2800" dirty="0"/>
          </a:p>
          <a:p>
            <a:r>
              <a:rPr lang="en-GB" sz="2800" dirty="0"/>
              <a:t>1 – What is Architecture?</a:t>
            </a:r>
          </a:p>
          <a:p>
            <a:r>
              <a:rPr lang="en-GB" sz="2800" dirty="0"/>
              <a:t>2 – Business challenges without architecture?</a:t>
            </a:r>
          </a:p>
          <a:p>
            <a:r>
              <a:rPr lang="en-GB" sz="2800" dirty="0"/>
              <a:t>3 – Why is architecture important? </a:t>
            </a:r>
          </a:p>
          <a:p>
            <a:r>
              <a:rPr lang="en-GB" sz="2800" dirty="0"/>
              <a:t>4 – Real world example, shaping the architecture</a:t>
            </a:r>
          </a:p>
          <a:p>
            <a:r>
              <a:rPr lang="en-GB" sz="2800" dirty="0"/>
              <a:t>5 – How architecture reduces risks and costs?</a:t>
            </a:r>
          </a:p>
          <a:p>
            <a:r>
              <a:rPr lang="en-GB" sz="2800" dirty="0"/>
              <a:t>6 – The Endgame</a:t>
            </a:r>
          </a:p>
          <a:p>
            <a:r>
              <a:rPr lang="en-GB" sz="2800" dirty="0"/>
              <a:t>7 – Questions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15920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2306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 is architecture?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24D57C-5844-4125-8AAE-79B40B7CA42C}"/>
              </a:ext>
            </a:extLst>
          </p:cNvPr>
          <p:cNvSpPr txBox="1"/>
          <p:nvPr/>
        </p:nvSpPr>
        <p:spPr>
          <a:xfrm>
            <a:off x="387571" y="939988"/>
            <a:ext cx="6143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 Gartner definition of Architecture: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D69FF7-4F60-47B5-98A3-2320B7F111A4}"/>
              </a:ext>
            </a:extLst>
          </p:cNvPr>
          <p:cNvSpPr txBox="1"/>
          <p:nvPr/>
        </p:nvSpPr>
        <p:spPr>
          <a:xfrm>
            <a:off x="4392385" y="3886687"/>
            <a:ext cx="60975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2. "A </a:t>
            </a:r>
            <a:r>
              <a:rPr lang="en-GB" b="1" dirty="0"/>
              <a:t>framework</a:t>
            </a:r>
            <a:r>
              <a:rPr lang="en-GB" dirty="0"/>
              <a:t> and set of </a:t>
            </a:r>
            <a:r>
              <a:rPr lang="en-GB" b="1" dirty="0"/>
              <a:t>guidelines</a:t>
            </a:r>
            <a:r>
              <a:rPr lang="en-GB" dirty="0"/>
              <a:t> to build </a:t>
            </a:r>
            <a:r>
              <a:rPr lang="en-GB" b="1" dirty="0"/>
              <a:t>new</a:t>
            </a:r>
            <a:r>
              <a:rPr lang="en-GB" dirty="0"/>
              <a:t> </a:t>
            </a:r>
            <a:r>
              <a:rPr lang="en-GB" b="1" dirty="0"/>
              <a:t>systems</a:t>
            </a:r>
            <a:r>
              <a:rPr lang="en-GB" dirty="0"/>
              <a:t>. IT </a:t>
            </a:r>
            <a:r>
              <a:rPr lang="en-GB" b="1" dirty="0"/>
              <a:t>architecture</a:t>
            </a:r>
            <a:r>
              <a:rPr lang="en-GB" dirty="0"/>
              <a:t> is a </a:t>
            </a:r>
            <a:r>
              <a:rPr lang="en-GB" b="1" dirty="0"/>
              <a:t>series</a:t>
            </a:r>
            <a:r>
              <a:rPr lang="en-GB" dirty="0"/>
              <a:t> of </a:t>
            </a:r>
            <a:r>
              <a:rPr lang="en-GB" b="1" dirty="0"/>
              <a:t>principles</a:t>
            </a:r>
            <a:r>
              <a:rPr lang="en-GB" dirty="0"/>
              <a:t>, </a:t>
            </a:r>
            <a:r>
              <a:rPr lang="en-GB" b="1" dirty="0"/>
              <a:t>guidelines</a:t>
            </a:r>
            <a:r>
              <a:rPr lang="en-GB" dirty="0"/>
              <a:t> or </a:t>
            </a:r>
            <a:r>
              <a:rPr lang="en-GB" b="1" dirty="0"/>
              <a:t>rules</a:t>
            </a:r>
            <a:r>
              <a:rPr lang="en-GB" dirty="0"/>
              <a:t> used by an </a:t>
            </a:r>
            <a:r>
              <a:rPr lang="en-GB" b="1" dirty="0"/>
              <a:t>enterprise</a:t>
            </a:r>
            <a:r>
              <a:rPr lang="en-GB" dirty="0"/>
              <a:t> to direct the </a:t>
            </a:r>
            <a:r>
              <a:rPr lang="en-GB" b="1" dirty="0"/>
              <a:t>process</a:t>
            </a:r>
            <a:r>
              <a:rPr lang="en-GB" dirty="0"/>
              <a:t> of </a:t>
            </a:r>
            <a:r>
              <a:rPr lang="en-GB" b="1" dirty="0"/>
              <a:t>acquiring</a:t>
            </a:r>
            <a:r>
              <a:rPr lang="en-GB" dirty="0"/>
              <a:t>, </a:t>
            </a:r>
            <a:r>
              <a:rPr lang="en-GB" b="1" dirty="0"/>
              <a:t>building</a:t>
            </a:r>
            <a:r>
              <a:rPr lang="en-GB" dirty="0"/>
              <a:t>, </a:t>
            </a:r>
            <a:r>
              <a:rPr lang="en-GB" b="1" dirty="0"/>
              <a:t>modifying</a:t>
            </a:r>
            <a:r>
              <a:rPr lang="en-GB" dirty="0"/>
              <a:t> and </a:t>
            </a:r>
            <a:r>
              <a:rPr lang="en-GB" b="1" dirty="0"/>
              <a:t>interfacing</a:t>
            </a:r>
            <a:r>
              <a:rPr lang="en-GB" dirty="0"/>
              <a:t> IT </a:t>
            </a:r>
            <a:r>
              <a:rPr lang="en-GB" b="1" dirty="0"/>
              <a:t>resources</a:t>
            </a:r>
            <a:r>
              <a:rPr lang="en-GB" dirty="0"/>
              <a:t> </a:t>
            </a:r>
            <a:r>
              <a:rPr lang="en-GB" b="1" dirty="0"/>
              <a:t>throughout</a:t>
            </a:r>
            <a:r>
              <a:rPr lang="en-GB" dirty="0"/>
              <a:t> the </a:t>
            </a:r>
            <a:r>
              <a:rPr lang="en-GB" b="1" dirty="0"/>
              <a:t>enterprise</a:t>
            </a:r>
            <a:r>
              <a:rPr lang="en-GB" dirty="0"/>
              <a:t>. These </a:t>
            </a:r>
            <a:r>
              <a:rPr lang="en-GB" b="1" dirty="0"/>
              <a:t>resources</a:t>
            </a:r>
            <a:r>
              <a:rPr lang="en-GB" dirty="0"/>
              <a:t> can include </a:t>
            </a:r>
            <a:r>
              <a:rPr lang="en-GB" b="1" dirty="0"/>
              <a:t>equipment</a:t>
            </a:r>
            <a:r>
              <a:rPr lang="en-GB" dirty="0"/>
              <a:t>, </a:t>
            </a:r>
            <a:r>
              <a:rPr lang="en-GB" b="1" dirty="0"/>
              <a:t>software</a:t>
            </a:r>
            <a:r>
              <a:rPr lang="en-GB" dirty="0"/>
              <a:t>, </a:t>
            </a:r>
            <a:r>
              <a:rPr lang="en-GB" b="1" dirty="0"/>
              <a:t>communications</a:t>
            </a:r>
            <a:r>
              <a:rPr lang="en-GB" dirty="0"/>
              <a:t>, </a:t>
            </a:r>
            <a:r>
              <a:rPr lang="en-GB" b="1" dirty="0"/>
              <a:t>development</a:t>
            </a:r>
            <a:r>
              <a:rPr lang="en-GB" dirty="0"/>
              <a:t> </a:t>
            </a:r>
            <a:r>
              <a:rPr lang="en-GB" b="1" dirty="0"/>
              <a:t>methodologies</a:t>
            </a:r>
            <a:r>
              <a:rPr lang="en-GB" dirty="0"/>
              <a:t>, </a:t>
            </a:r>
            <a:r>
              <a:rPr lang="en-GB" b="1" dirty="0"/>
              <a:t>modelling</a:t>
            </a:r>
            <a:r>
              <a:rPr lang="en-GB" dirty="0"/>
              <a:t> </a:t>
            </a:r>
            <a:r>
              <a:rPr lang="en-GB" b="1" dirty="0"/>
              <a:t>tools</a:t>
            </a:r>
            <a:r>
              <a:rPr lang="en-GB" dirty="0"/>
              <a:t> and </a:t>
            </a:r>
            <a:r>
              <a:rPr lang="en-GB" b="1" dirty="0"/>
              <a:t>organizational</a:t>
            </a:r>
            <a:r>
              <a:rPr lang="en-GB" dirty="0"/>
              <a:t> </a:t>
            </a:r>
            <a:r>
              <a:rPr lang="en-GB" b="1" dirty="0"/>
              <a:t>structures</a:t>
            </a:r>
            <a:r>
              <a:rPr lang="en-GB" dirty="0"/>
              <a:t>."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8957CE-E148-4EAF-A87A-42852A6CA27F}"/>
              </a:ext>
            </a:extLst>
          </p:cNvPr>
          <p:cNvSpPr txBox="1"/>
          <p:nvPr/>
        </p:nvSpPr>
        <p:spPr>
          <a:xfrm>
            <a:off x="753448" y="1717014"/>
            <a:ext cx="60975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1. In reference to </a:t>
            </a:r>
            <a:r>
              <a:rPr lang="en-GB" b="1" dirty="0"/>
              <a:t>computers</a:t>
            </a:r>
            <a:r>
              <a:rPr lang="en-GB" dirty="0"/>
              <a:t>, </a:t>
            </a:r>
            <a:r>
              <a:rPr lang="en-GB" b="1" dirty="0"/>
              <a:t>software</a:t>
            </a:r>
            <a:r>
              <a:rPr lang="en-GB" dirty="0"/>
              <a:t> or </a:t>
            </a:r>
            <a:r>
              <a:rPr lang="en-GB" b="1" dirty="0"/>
              <a:t>networks</a:t>
            </a:r>
            <a:r>
              <a:rPr lang="en-GB" dirty="0"/>
              <a:t>, the overall design of a </a:t>
            </a:r>
            <a:r>
              <a:rPr lang="en-GB" b="1" dirty="0"/>
              <a:t>computing system </a:t>
            </a:r>
            <a:r>
              <a:rPr lang="en-GB" dirty="0"/>
              <a:t>and the </a:t>
            </a:r>
            <a:r>
              <a:rPr lang="en-GB" b="1" dirty="0"/>
              <a:t>logical</a:t>
            </a:r>
            <a:r>
              <a:rPr lang="en-GB" dirty="0"/>
              <a:t> and </a:t>
            </a:r>
            <a:r>
              <a:rPr lang="en-GB" b="1" dirty="0"/>
              <a:t>physical</a:t>
            </a:r>
            <a:r>
              <a:rPr lang="en-GB" dirty="0"/>
              <a:t> </a:t>
            </a:r>
            <a:r>
              <a:rPr lang="en-GB" b="1" dirty="0"/>
              <a:t>interrelationships</a:t>
            </a:r>
            <a:r>
              <a:rPr lang="en-GB" dirty="0"/>
              <a:t> between its </a:t>
            </a:r>
            <a:r>
              <a:rPr lang="en-GB" b="1" dirty="0"/>
              <a:t>components</a:t>
            </a:r>
            <a:r>
              <a:rPr lang="en-GB" dirty="0"/>
              <a:t>. The </a:t>
            </a:r>
            <a:r>
              <a:rPr lang="en-GB" b="1" dirty="0"/>
              <a:t>architecture</a:t>
            </a:r>
            <a:r>
              <a:rPr lang="en-GB" dirty="0"/>
              <a:t> specifies the </a:t>
            </a:r>
            <a:r>
              <a:rPr lang="en-GB" b="1" dirty="0"/>
              <a:t>hardware</a:t>
            </a:r>
            <a:r>
              <a:rPr lang="en-GB" dirty="0"/>
              <a:t>, </a:t>
            </a:r>
            <a:r>
              <a:rPr lang="en-GB" b="1" dirty="0"/>
              <a:t>software</a:t>
            </a:r>
            <a:r>
              <a:rPr lang="en-GB" dirty="0"/>
              <a:t>, </a:t>
            </a:r>
            <a:r>
              <a:rPr lang="en-GB" b="1" dirty="0"/>
              <a:t>access</a:t>
            </a:r>
            <a:r>
              <a:rPr lang="en-GB" dirty="0"/>
              <a:t> </a:t>
            </a:r>
            <a:r>
              <a:rPr lang="en-GB" b="1" dirty="0"/>
              <a:t>methods</a:t>
            </a:r>
            <a:r>
              <a:rPr lang="en-GB" dirty="0"/>
              <a:t> and </a:t>
            </a:r>
            <a:r>
              <a:rPr lang="en-GB" b="1" dirty="0"/>
              <a:t>protocols</a:t>
            </a:r>
            <a:r>
              <a:rPr lang="en-GB" dirty="0"/>
              <a:t> </a:t>
            </a:r>
            <a:r>
              <a:rPr lang="en-GB" b="1" dirty="0"/>
              <a:t>used</a:t>
            </a:r>
            <a:r>
              <a:rPr lang="en-GB" dirty="0"/>
              <a:t> </a:t>
            </a:r>
            <a:r>
              <a:rPr lang="en-GB" b="1" dirty="0"/>
              <a:t>throughout</a:t>
            </a:r>
            <a:r>
              <a:rPr lang="en-GB" dirty="0"/>
              <a:t> the </a:t>
            </a:r>
            <a:r>
              <a:rPr lang="en-GB" b="1" dirty="0"/>
              <a:t>system</a:t>
            </a:r>
            <a:r>
              <a:rPr lang="en-GB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E9CDFB-6CAE-4594-8215-AA2433A12C84}"/>
              </a:ext>
            </a:extLst>
          </p:cNvPr>
          <p:cNvSpPr txBox="1"/>
          <p:nvPr/>
        </p:nvSpPr>
        <p:spPr>
          <a:xfrm>
            <a:off x="3459500" y="613682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Definition of Architecture - IT Glossary | Gartner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2657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C691A22-4053-43FE-ABEB-064DF7047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87" y="2331636"/>
            <a:ext cx="5374179" cy="30865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4564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Business Challenges </a:t>
            </a:r>
            <a:r>
              <a:rPr lang="en-GB" b="1" dirty="0"/>
              <a:t>without</a:t>
            </a:r>
            <a:r>
              <a:rPr lang="en-GB" dirty="0"/>
              <a:t> Architecture - 1: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020C65B-FEBD-4D10-A59F-79FBEAAB236A}"/>
              </a:ext>
            </a:extLst>
          </p:cNvPr>
          <p:cNvSpPr/>
          <p:nvPr/>
        </p:nvSpPr>
        <p:spPr>
          <a:xfrm>
            <a:off x="486244" y="2671776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Higher</a:t>
            </a:r>
          </a:p>
          <a:p>
            <a:pPr algn="ctr"/>
            <a:r>
              <a:rPr lang="en-GB" dirty="0"/>
              <a:t>Complexity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A1F350-4037-4822-A5E8-153642F9A82A}"/>
              </a:ext>
            </a:extLst>
          </p:cNvPr>
          <p:cNvSpPr/>
          <p:nvPr/>
        </p:nvSpPr>
        <p:spPr>
          <a:xfrm>
            <a:off x="610674" y="4149483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Duplicated Capabilities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54F93B-B611-475E-9069-B9C0CAEAC873}"/>
              </a:ext>
            </a:extLst>
          </p:cNvPr>
          <p:cNvSpPr/>
          <p:nvPr/>
        </p:nvSpPr>
        <p:spPr>
          <a:xfrm>
            <a:off x="2597511" y="4865924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Fewer Standards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F8AE0F-CDE9-43AE-B2F7-D79DC43174C4}"/>
              </a:ext>
            </a:extLst>
          </p:cNvPr>
          <p:cNvSpPr/>
          <p:nvPr/>
        </p:nvSpPr>
        <p:spPr>
          <a:xfrm>
            <a:off x="4692883" y="4865924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Information Silos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F246127-2B9B-4B2B-A736-5CFE41AA0F44}"/>
              </a:ext>
            </a:extLst>
          </p:cNvPr>
          <p:cNvSpPr/>
          <p:nvPr/>
        </p:nvSpPr>
        <p:spPr>
          <a:xfrm>
            <a:off x="6639011" y="4456650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Higher Maintenance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1CE52DA-0376-4D54-9B01-D5752157A626}"/>
              </a:ext>
            </a:extLst>
          </p:cNvPr>
          <p:cNvSpPr/>
          <p:nvPr/>
        </p:nvSpPr>
        <p:spPr>
          <a:xfrm>
            <a:off x="6247349" y="3091801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Reduced</a:t>
            </a:r>
          </a:p>
          <a:p>
            <a:pPr algn="ctr"/>
            <a:r>
              <a:rPr lang="en-GB" sz="1600" dirty="0"/>
              <a:t>Sustainability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F65D935-6C14-4F48-ADAF-DF6933E57A72}"/>
              </a:ext>
            </a:extLst>
          </p:cNvPr>
          <p:cNvSpPr/>
          <p:nvPr/>
        </p:nvSpPr>
        <p:spPr>
          <a:xfrm>
            <a:off x="6052761" y="1726952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Challenges to support Business Vision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C6AEE5B-3F94-4B5C-9DBA-7EC82F814EBA}"/>
              </a:ext>
            </a:extLst>
          </p:cNvPr>
          <p:cNvSpPr/>
          <p:nvPr/>
        </p:nvSpPr>
        <p:spPr>
          <a:xfrm>
            <a:off x="3951414" y="1523683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Short Term Focus / Quality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E9F0D64-4A9E-4E6B-9D21-D28A3993330B}"/>
              </a:ext>
            </a:extLst>
          </p:cNvPr>
          <p:cNvSpPr/>
          <p:nvPr/>
        </p:nvSpPr>
        <p:spPr>
          <a:xfrm>
            <a:off x="1917975" y="1471450"/>
            <a:ext cx="1897625" cy="12093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Less Strategic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D8C7A4-CA7E-4B57-9E1C-96D579B7E30B}"/>
              </a:ext>
            </a:extLst>
          </p:cNvPr>
          <p:cNvSpPr/>
          <p:nvPr/>
        </p:nvSpPr>
        <p:spPr>
          <a:xfrm>
            <a:off x="486244" y="654241"/>
            <a:ext cx="8452482" cy="556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Reduced Governance – Leads to Challenges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96C110-4FD9-4C5F-BCFF-8C0CCECD2AFF}"/>
              </a:ext>
            </a:extLst>
          </p:cNvPr>
          <p:cNvSpPr/>
          <p:nvPr/>
        </p:nvSpPr>
        <p:spPr>
          <a:xfrm>
            <a:off x="486244" y="6182054"/>
            <a:ext cx="8452482" cy="556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Poor Foundations - ~ Limited Progression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64E463-5914-4075-9A20-DFBE2DEECE3D}"/>
              </a:ext>
            </a:extLst>
          </p:cNvPr>
          <p:cNvSpPr txBox="1"/>
          <p:nvPr/>
        </p:nvSpPr>
        <p:spPr>
          <a:xfrm>
            <a:off x="8298257" y="2965489"/>
            <a:ext cx="11881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Leads </a:t>
            </a:r>
          </a:p>
          <a:p>
            <a:r>
              <a:rPr lang="en-GB" sz="2800" dirty="0"/>
              <a:t>To… -&gt;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88A575B-407D-4B20-AC57-0DBAA9A66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489" y="3991159"/>
            <a:ext cx="2381626" cy="10701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C411783-9783-4118-96A5-7AEA245E3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239" y="1726952"/>
            <a:ext cx="2336638" cy="182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67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4564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Business Challenges </a:t>
            </a:r>
            <a:r>
              <a:rPr lang="en-GB" b="1" dirty="0"/>
              <a:t>without</a:t>
            </a:r>
            <a:r>
              <a:rPr lang="en-GB" dirty="0"/>
              <a:t> Architecture - 2: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9176F5-2EBF-4056-95AB-01A3CADD5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95" y="1743104"/>
            <a:ext cx="4103561" cy="3861497"/>
          </a:xfrm>
          <a:prstGeom prst="rect">
            <a:avLst/>
          </a:prstGeom>
        </p:spPr>
      </p:pic>
      <p:sp>
        <p:nvSpPr>
          <p:cNvPr id="15" name="Trapezoid 14">
            <a:extLst>
              <a:ext uri="{FF2B5EF4-FFF2-40B4-BE49-F238E27FC236}">
                <a16:creationId xmlns:a16="http://schemas.microsoft.com/office/drawing/2014/main" id="{6FF5186C-B2B2-49AC-AF77-A4EB43967E67}"/>
              </a:ext>
            </a:extLst>
          </p:cNvPr>
          <p:cNvSpPr/>
          <p:nvPr/>
        </p:nvSpPr>
        <p:spPr>
          <a:xfrm rot="16200000">
            <a:off x="5343276" y="33155"/>
            <a:ext cx="5302602" cy="7113442"/>
          </a:xfrm>
          <a:prstGeom prst="trapezoi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18FF9F-80B3-48A2-9A0F-6B849160FF4D}"/>
              </a:ext>
            </a:extLst>
          </p:cNvPr>
          <p:cNvSpPr txBox="1"/>
          <p:nvPr/>
        </p:nvSpPr>
        <p:spPr>
          <a:xfrm>
            <a:off x="6096000" y="2459504"/>
            <a:ext cx="368177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Leads to:</a:t>
            </a:r>
          </a:p>
          <a:p>
            <a:r>
              <a:rPr lang="en-GB" sz="6000" dirty="0"/>
              <a:t>Complexity</a:t>
            </a:r>
          </a:p>
        </p:txBody>
      </p:sp>
    </p:spTree>
    <p:extLst>
      <p:ext uri="{BB962C8B-B14F-4D97-AF65-F5344CB8AC3E}">
        <p14:creationId xmlns:p14="http://schemas.microsoft.com/office/powerpoint/2010/main" val="41707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321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Why is architecture </a:t>
            </a:r>
            <a:r>
              <a:rPr lang="en-GB" b="1" dirty="0"/>
              <a:t>important</a:t>
            </a:r>
            <a:r>
              <a:rPr lang="en-GB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0A112B-A9E2-4C3A-8FFD-851955C1E2F1}"/>
              </a:ext>
            </a:extLst>
          </p:cNvPr>
          <p:cNvSpPr txBox="1"/>
          <p:nvPr/>
        </p:nvSpPr>
        <p:spPr>
          <a:xfrm>
            <a:off x="475279" y="796532"/>
            <a:ext cx="104215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Support the underlying business vision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Deliver solutions holistically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Reduce complexity by understanding the business needs, changes and challenges, to shape the right solutions with strategic focus to meet both short term and long term goals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Improve stability and reliability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Support both tactical needs and roadmap the appropriate components with value and definitive objectives</a:t>
            </a:r>
          </a:p>
          <a:p>
            <a:endParaRPr lang="en-GB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25E866-B97B-4983-9423-924DFE21364C}"/>
              </a:ext>
            </a:extLst>
          </p:cNvPr>
          <p:cNvSpPr/>
          <p:nvPr/>
        </p:nvSpPr>
        <p:spPr>
          <a:xfrm>
            <a:off x="1114425" y="5099322"/>
            <a:ext cx="2133600" cy="1101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Business</a:t>
            </a:r>
          </a:p>
          <a:p>
            <a:pPr algn="ctr"/>
            <a:r>
              <a:rPr lang="en-GB" dirty="0"/>
              <a:t>Architecture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EC3516-5ECF-475C-AD9D-4C8CC4B8EADC}"/>
              </a:ext>
            </a:extLst>
          </p:cNvPr>
          <p:cNvSpPr/>
          <p:nvPr/>
        </p:nvSpPr>
        <p:spPr>
          <a:xfrm>
            <a:off x="3638550" y="5099322"/>
            <a:ext cx="2133600" cy="1101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Application</a:t>
            </a:r>
          </a:p>
          <a:p>
            <a:pPr algn="ctr"/>
            <a:r>
              <a:rPr lang="en-GB" dirty="0"/>
              <a:t>Architecture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802594-72E5-4314-8D84-9BA4C2667EEB}"/>
              </a:ext>
            </a:extLst>
          </p:cNvPr>
          <p:cNvSpPr/>
          <p:nvPr/>
        </p:nvSpPr>
        <p:spPr>
          <a:xfrm>
            <a:off x="6057902" y="5110570"/>
            <a:ext cx="2133600" cy="1101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Data</a:t>
            </a:r>
            <a:br>
              <a:rPr lang="en-GB" dirty="0"/>
            </a:br>
            <a:r>
              <a:rPr lang="en-GB" dirty="0"/>
              <a:t>Architecture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1B3EBE-6D86-4E34-881A-FB2B8A9BBF83}"/>
              </a:ext>
            </a:extLst>
          </p:cNvPr>
          <p:cNvSpPr/>
          <p:nvPr/>
        </p:nvSpPr>
        <p:spPr>
          <a:xfrm>
            <a:off x="8558213" y="5110570"/>
            <a:ext cx="2133600" cy="1101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Technology Architecture</a:t>
            </a:r>
          </a:p>
        </p:txBody>
      </p:sp>
    </p:spTree>
    <p:extLst>
      <p:ext uri="{BB962C8B-B14F-4D97-AF65-F5344CB8AC3E}">
        <p14:creationId xmlns:p14="http://schemas.microsoft.com/office/powerpoint/2010/main" val="303003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5015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Example challenge – Shaping the architecture 1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6D700-941B-48D2-B5E6-802316D4B15B}"/>
              </a:ext>
            </a:extLst>
          </p:cNvPr>
          <p:cNvSpPr txBox="1"/>
          <p:nvPr/>
        </p:nvSpPr>
        <p:spPr>
          <a:xfrm>
            <a:off x="464198" y="781052"/>
            <a:ext cx="1147898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Business silos (Data, Technology and Systems)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Complex Integrations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Undocumented processes and integrations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Poor system architecture documentation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Data issues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Duplicated reporting capabilities, multiple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Regulatory standards were required, but not managed appropriately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Low confidence in business continuity and disaster recovery processes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On-premise based solutions</a:t>
            </a:r>
          </a:p>
        </p:txBody>
      </p:sp>
    </p:spTree>
    <p:extLst>
      <p:ext uri="{BB962C8B-B14F-4D97-AF65-F5344CB8AC3E}">
        <p14:creationId xmlns:p14="http://schemas.microsoft.com/office/powerpoint/2010/main" val="110230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1162594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800" dirty="0"/>
              <a:t>How architecture reduced risks and costs ~ 100,000ft view – Understanding the Organisation, Systems, Processes - 1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2C778B-705C-42F2-BA39-D5D4DEE00FC3}"/>
              </a:ext>
            </a:extLst>
          </p:cNvPr>
          <p:cNvSpPr/>
          <p:nvPr/>
        </p:nvSpPr>
        <p:spPr>
          <a:xfrm>
            <a:off x="1146589" y="4005345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Customer Investigations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735E1-9A7B-482A-96CB-C69A9A5C55E8}"/>
              </a:ext>
            </a:extLst>
          </p:cNvPr>
          <p:cNvSpPr/>
          <p:nvPr/>
        </p:nvSpPr>
        <p:spPr>
          <a:xfrm>
            <a:off x="1134477" y="1192811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Planning and Strategy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8B18EF-8D01-4563-8123-4D9739D51B53}"/>
              </a:ext>
            </a:extLst>
          </p:cNvPr>
          <p:cNvSpPr/>
          <p:nvPr/>
        </p:nvSpPr>
        <p:spPr>
          <a:xfrm>
            <a:off x="1146589" y="4952508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HR &amp; Finance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74ED64-74D7-4B74-9FC4-F6BB794D303B}"/>
              </a:ext>
            </a:extLst>
          </p:cNvPr>
          <p:cNvSpPr/>
          <p:nvPr/>
        </p:nvSpPr>
        <p:spPr>
          <a:xfrm>
            <a:off x="1146589" y="5899672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4EE2DF-7C36-4603-8F0D-A59326D73F42}"/>
              </a:ext>
            </a:extLst>
          </p:cNvPr>
          <p:cNvSpPr/>
          <p:nvPr/>
        </p:nvSpPr>
        <p:spPr>
          <a:xfrm>
            <a:off x="1146589" y="3114905"/>
            <a:ext cx="1503680" cy="7233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691B5C-E884-4A2C-8E89-C257AC6EF474}"/>
              </a:ext>
            </a:extLst>
          </p:cNvPr>
          <p:cNvSpPr/>
          <p:nvPr/>
        </p:nvSpPr>
        <p:spPr>
          <a:xfrm>
            <a:off x="1146589" y="2153858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Business Change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770D4D-9E99-4875-B15E-D0C2B1C491E4}"/>
              </a:ext>
            </a:extLst>
          </p:cNvPr>
          <p:cNvSpPr/>
          <p:nvPr/>
        </p:nvSpPr>
        <p:spPr>
          <a:xfrm rot="16200000">
            <a:off x="-2052735" y="3726581"/>
            <a:ext cx="5570461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Leadership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96CCC6-2875-4157-8A9D-69D7A28EC680}"/>
              </a:ext>
            </a:extLst>
          </p:cNvPr>
          <p:cNvSpPr/>
          <p:nvPr/>
        </p:nvSpPr>
        <p:spPr>
          <a:xfrm>
            <a:off x="2885440" y="650240"/>
            <a:ext cx="2438400" cy="369332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Staff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03EB8A-EA37-4573-902D-E838700033F6}"/>
              </a:ext>
            </a:extLst>
          </p:cNvPr>
          <p:cNvSpPr/>
          <p:nvPr/>
        </p:nvSpPr>
        <p:spPr>
          <a:xfrm>
            <a:off x="5648962" y="652026"/>
            <a:ext cx="2438400" cy="36933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Technologies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EC202-1029-4FF0-94CD-F2A7706DCD28}"/>
              </a:ext>
            </a:extLst>
          </p:cNvPr>
          <p:cNvSpPr/>
          <p:nvPr/>
        </p:nvSpPr>
        <p:spPr>
          <a:xfrm>
            <a:off x="8412484" y="650240"/>
            <a:ext cx="2438400" cy="369332"/>
          </a:xfrm>
          <a:prstGeom prst="rect">
            <a:avLst/>
          </a:prstGeom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Cost$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57A3B-554E-4EA8-A7DD-345C3325BD45}"/>
              </a:ext>
            </a:extLst>
          </p:cNvPr>
          <p:cNvSpPr/>
          <p:nvPr/>
        </p:nvSpPr>
        <p:spPr>
          <a:xfrm>
            <a:off x="2885440" y="120575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Planning Analyst</a:t>
            </a:r>
          </a:p>
          <a:p>
            <a:pPr algn="ctr"/>
            <a:r>
              <a:rPr lang="en-GB" dirty="0"/>
              <a:t>Strategy Managers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6ACC8C-7963-4E23-BBDA-3529D80D4A6F}"/>
              </a:ext>
            </a:extLst>
          </p:cNvPr>
          <p:cNvSpPr/>
          <p:nvPr/>
        </p:nvSpPr>
        <p:spPr>
          <a:xfrm>
            <a:off x="5648962" y="120984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Business Analysis</a:t>
            </a:r>
          </a:p>
          <a:p>
            <a:pPr algn="ctr"/>
            <a:r>
              <a:rPr lang="en-GB" dirty="0"/>
              <a:t>Resource Planning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3290D0-1D72-48CB-96CB-88AFC053DBDF}"/>
              </a:ext>
            </a:extLst>
          </p:cNvPr>
          <p:cNvSpPr/>
          <p:nvPr/>
        </p:nvSpPr>
        <p:spPr>
          <a:xfrm>
            <a:off x="8412484" y="1209841"/>
            <a:ext cx="2438400" cy="8506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Medium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D28A65-DEF6-4D32-BDDF-BB4D824CC088}"/>
              </a:ext>
            </a:extLst>
          </p:cNvPr>
          <p:cNvSpPr/>
          <p:nvPr/>
        </p:nvSpPr>
        <p:spPr>
          <a:xfrm>
            <a:off x="2894111" y="217088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Change Managers</a:t>
            </a:r>
          </a:p>
          <a:p>
            <a:pPr algn="ctr"/>
            <a:r>
              <a:rPr lang="en-GB" dirty="0"/>
              <a:t>Change Analysts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0A383C-F074-4100-8DAC-36FF38275B56}"/>
              </a:ext>
            </a:extLst>
          </p:cNvPr>
          <p:cNvSpPr/>
          <p:nvPr/>
        </p:nvSpPr>
        <p:spPr>
          <a:xfrm>
            <a:off x="5648962" y="217088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Planning Tools</a:t>
            </a:r>
          </a:p>
          <a:p>
            <a:pPr algn="ctr"/>
            <a:r>
              <a:rPr lang="en-GB" dirty="0"/>
              <a:t>Document Management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0A74CD-2220-4DD7-B84F-7716DB41AE1E}"/>
              </a:ext>
            </a:extLst>
          </p:cNvPr>
          <p:cNvSpPr/>
          <p:nvPr/>
        </p:nvSpPr>
        <p:spPr>
          <a:xfrm>
            <a:off x="8412484" y="2170889"/>
            <a:ext cx="2438400" cy="8506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Medium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99643B-1947-4110-AF66-43073D4BE3EB}"/>
              </a:ext>
            </a:extLst>
          </p:cNvPr>
          <p:cNvSpPr/>
          <p:nvPr/>
        </p:nvSpPr>
        <p:spPr>
          <a:xfrm>
            <a:off x="2885440" y="3098675"/>
            <a:ext cx="2438400" cy="73954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Sales Managers</a:t>
            </a:r>
            <a:br>
              <a:rPr lang="en-GB" dirty="0"/>
            </a:br>
            <a:r>
              <a:rPr lang="en-GB" dirty="0"/>
              <a:t>Selling Agents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9FB5A9-9EC7-4B6E-A03D-5B73FB701241}"/>
              </a:ext>
            </a:extLst>
          </p:cNvPr>
          <p:cNvSpPr/>
          <p:nvPr/>
        </p:nvSpPr>
        <p:spPr>
          <a:xfrm>
            <a:off x="5648962" y="3102765"/>
            <a:ext cx="2438400" cy="7395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CRM</a:t>
            </a:r>
          </a:p>
          <a:p>
            <a:pPr algn="ctr"/>
            <a:r>
              <a:rPr lang="en-GB" sz="1600" dirty="0"/>
              <a:t>Reporting</a:t>
            </a:r>
          </a:p>
          <a:p>
            <a:pPr algn="ctr"/>
            <a:r>
              <a:rPr lang="en-GB" dirty="0"/>
              <a:t>Dashboards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D45C92-6D9C-4F5E-A80A-20BF1913212B}"/>
              </a:ext>
            </a:extLst>
          </p:cNvPr>
          <p:cNvSpPr/>
          <p:nvPr/>
        </p:nvSpPr>
        <p:spPr>
          <a:xfrm>
            <a:off x="8412484" y="3102765"/>
            <a:ext cx="2438400" cy="7395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CD950F-8297-4579-8366-576E8B204531}"/>
              </a:ext>
            </a:extLst>
          </p:cNvPr>
          <p:cNvSpPr/>
          <p:nvPr/>
        </p:nvSpPr>
        <p:spPr>
          <a:xfrm>
            <a:off x="2885440" y="4005345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Customer Services</a:t>
            </a:r>
          </a:p>
          <a:p>
            <a:pPr algn="ctr"/>
            <a:r>
              <a:rPr lang="en-GB" dirty="0"/>
              <a:t>Investigators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6C34F4-FEEB-45C5-9DB0-CA9E649768DD}"/>
              </a:ext>
            </a:extLst>
          </p:cNvPr>
          <p:cNvSpPr/>
          <p:nvPr/>
        </p:nvSpPr>
        <p:spPr>
          <a:xfrm>
            <a:off x="5648962" y="4009435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Customer Analysis</a:t>
            </a:r>
          </a:p>
          <a:p>
            <a:pPr algn="ctr"/>
            <a:r>
              <a:rPr lang="en-GB" dirty="0"/>
              <a:t>CRM</a:t>
            </a:r>
          </a:p>
          <a:p>
            <a:pPr algn="ctr"/>
            <a:r>
              <a:rPr lang="en-GB" dirty="0"/>
              <a:t>Reporting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B93975-B829-46F1-B52E-C8ED80E794B8}"/>
              </a:ext>
            </a:extLst>
          </p:cNvPr>
          <p:cNvSpPr/>
          <p:nvPr/>
        </p:nvSpPr>
        <p:spPr>
          <a:xfrm>
            <a:off x="8412484" y="4009435"/>
            <a:ext cx="2438400" cy="8506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79A3C0-EAA3-491B-9B49-5837EA285C7B}"/>
              </a:ext>
            </a:extLst>
          </p:cNvPr>
          <p:cNvSpPr/>
          <p:nvPr/>
        </p:nvSpPr>
        <p:spPr>
          <a:xfrm>
            <a:off x="2863699" y="496967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Finance Leads</a:t>
            </a:r>
          </a:p>
          <a:p>
            <a:pPr algn="ctr"/>
            <a:r>
              <a:rPr lang="en-GB" dirty="0"/>
              <a:t>HR Leads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405FC7-7D6C-4D16-8BC1-686D15FE8356}"/>
              </a:ext>
            </a:extLst>
          </p:cNvPr>
          <p:cNvSpPr/>
          <p:nvPr/>
        </p:nvSpPr>
        <p:spPr>
          <a:xfrm>
            <a:off x="5627221" y="497376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Resource Planning</a:t>
            </a:r>
          </a:p>
          <a:p>
            <a:pPr algn="ctr"/>
            <a:r>
              <a:rPr lang="en-GB" sz="1400" dirty="0"/>
              <a:t>Multiple Financial</a:t>
            </a:r>
          </a:p>
          <a:p>
            <a:pPr algn="ctr"/>
            <a:r>
              <a:rPr lang="en-GB" sz="1400" dirty="0"/>
              <a:t>Reporting</a:t>
            </a:r>
          </a:p>
          <a:p>
            <a:pPr algn="ctr"/>
            <a:endParaRPr lang="en-GB" sz="1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2E8DC91-3626-4911-8086-3B99A9F9A069}"/>
              </a:ext>
            </a:extLst>
          </p:cNvPr>
          <p:cNvSpPr/>
          <p:nvPr/>
        </p:nvSpPr>
        <p:spPr>
          <a:xfrm>
            <a:off x="8390743" y="4973761"/>
            <a:ext cx="2438400" cy="8506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20D5CB-8FBF-4FC5-AB5A-7808D961764A}"/>
              </a:ext>
            </a:extLst>
          </p:cNvPr>
          <p:cNvSpPr/>
          <p:nvPr/>
        </p:nvSpPr>
        <p:spPr>
          <a:xfrm>
            <a:off x="2863699" y="592168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Multiple Disciplined Roles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29FB33E-F03B-458E-85BA-9555CDF8D4CE}"/>
              </a:ext>
            </a:extLst>
          </p:cNvPr>
          <p:cNvSpPr/>
          <p:nvPr/>
        </p:nvSpPr>
        <p:spPr>
          <a:xfrm>
            <a:off x="5627221" y="592577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CRM</a:t>
            </a:r>
          </a:p>
          <a:p>
            <a:pPr algn="ctr"/>
            <a:r>
              <a:rPr lang="en-GB" sz="1200" dirty="0"/>
              <a:t>Toolsets</a:t>
            </a:r>
          </a:p>
          <a:p>
            <a:pPr algn="ctr"/>
            <a:r>
              <a:rPr lang="en-GB" sz="1200" dirty="0"/>
              <a:t>Multiple Platforms, </a:t>
            </a:r>
          </a:p>
          <a:p>
            <a:pPr algn="ctr"/>
            <a:r>
              <a:rPr lang="en-GB" sz="1200" dirty="0"/>
              <a:t>Reporting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0DED1E4-7355-45DC-A121-593E839F2518}"/>
              </a:ext>
            </a:extLst>
          </p:cNvPr>
          <p:cNvSpPr/>
          <p:nvPr/>
        </p:nvSpPr>
        <p:spPr>
          <a:xfrm>
            <a:off x="8390743" y="5925779"/>
            <a:ext cx="2438400" cy="8506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EB25FBD-3718-48C4-9FA3-BB79B9EB6F89}"/>
              </a:ext>
            </a:extLst>
          </p:cNvPr>
          <p:cNvSpPr/>
          <p:nvPr/>
        </p:nvSpPr>
        <p:spPr>
          <a:xfrm>
            <a:off x="1134477" y="657993"/>
            <a:ext cx="1503680" cy="369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Departments</a:t>
            </a:r>
          </a:p>
        </p:txBody>
      </p:sp>
    </p:spTree>
    <p:extLst>
      <p:ext uri="{BB962C8B-B14F-4D97-AF65-F5344CB8AC3E}">
        <p14:creationId xmlns:p14="http://schemas.microsoft.com/office/powerpoint/2010/main" val="369300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925843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800" dirty="0"/>
              <a:t>How architecture reduced risks and costs ~ Identifying the Dependencies, Risks and Costs - 2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2C778B-705C-42F2-BA39-D5D4DEE00FC3}"/>
              </a:ext>
            </a:extLst>
          </p:cNvPr>
          <p:cNvSpPr/>
          <p:nvPr/>
        </p:nvSpPr>
        <p:spPr>
          <a:xfrm>
            <a:off x="1146589" y="4005345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Customer Investigations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735E1-9A7B-482A-96CB-C69A9A5C55E8}"/>
              </a:ext>
            </a:extLst>
          </p:cNvPr>
          <p:cNvSpPr/>
          <p:nvPr/>
        </p:nvSpPr>
        <p:spPr>
          <a:xfrm>
            <a:off x="1134477" y="1192811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Planning and Strategy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8B18EF-8D01-4563-8123-4D9739D51B53}"/>
              </a:ext>
            </a:extLst>
          </p:cNvPr>
          <p:cNvSpPr/>
          <p:nvPr/>
        </p:nvSpPr>
        <p:spPr>
          <a:xfrm>
            <a:off x="1146589" y="4952508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HR &amp; Finance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74ED64-74D7-4B74-9FC4-F6BB794D303B}"/>
              </a:ext>
            </a:extLst>
          </p:cNvPr>
          <p:cNvSpPr/>
          <p:nvPr/>
        </p:nvSpPr>
        <p:spPr>
          <a:xfrm>
            <a:off x="1146589" y="5899672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4EE2DF-7C36-4603-8F0D-A59326D73F42}"/>
              </a:ext>
            </a:extLst>
          </p:cNvPr>
          <p:cNvSpPr/>
          <p:nvPr/>
        </p:nvSpPr>
        <p:spPr>
          <a:xfrm>
            <a:off x="1146589" y="3114905"/>
            <a:ext cx="1503680" cy="7233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691B5C-E884-4A2C-8E89-C257AC6EF474}"/>
              </a:ext>
            </a:extLst>
          </p:cNvPr>
          <p:cNvSpPr/>
          <p:nvPr/>
        </p:nvSpPr>
        <p:spPr>
          <a:xfrm>
            <a:off x="1146589" y="2153858"/>
            <a:ext cx="1503680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Business Change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770D4D-9E99-4875-B15E-D0C2B1C491E4}"/>
              </a:ext>
            </a:extLst>
          </p:cNvPr>
          <p:cNvSpPr/>
          <p:nvPr/>
        </p:nvSpPr>
        <p:spPr>
          <a:xfrm rot="16200000">
            <a:off x="-2052735" y="3726581"/>
            <a:ext cx="5570461" cy="502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Leadership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96CCC6-2875-4157-8A9D-69D7A28EC680}"/>
              </a:ext>
            </a:extLst>
          </p:cNvPr>
          <p:cNvSpPr/>
          <p:nvPr/>
        </p:nvSpPr>
        <p:spPr>
          <a:xfrm>
            <a:off x="2885440" y="650240"/>
            <a:ext cx="2438400" cy="369332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Staff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03EB8A-EA37-4573-902D-E838700033F6}"/>
              </a:ext>
            </a:extLst>
          </p:cNvPr>
          <p:cNvSpPr/>
          <p:nvPr/>
        </p:nvSpPr>
        <p:spPr>
          <a:xfrm>
            <a:off x="5648962" y="652026"/>
            <a:ext cx="2438400" cy="36933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Technologies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EC202-1029-4FF0-94CD-F2A7706DCD28}"/>
              </a:ext>
            </a:extLst>
          </p:cNvPr>
          <p:cNvSpPr/>
          <p:nvPr/>
        </p:nvSpPr>
        <p:spPr>
          <a:xfrm>
            <a:off x="8412484" y="650240"/>
            <a:ext cx="2438400" cy="369332"/>
          </a:xfrm>
          <a:prstGeom prst="rect">
            <a:avLst/>
          </a:prstGeom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Cost$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57A3B-554E-4EA8-A7DD-345C3325BD45}"/>
              </a:ext>
            </a:extLst>
          </p:cNvPr>
          <p:cNvSpPr/>
          <p:nvPr/>
        </p:nvSpPr>
        <p:spPr>
          <a:xfrm>
            <a:off x="2885440" y="120575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Planning Analyst</a:t>
            </a:r>
          </a:p>
          <a:p>
            <a:pPr algn="ctr"/>
            <a:r>
              <a:rPr lang="en-GB" dirty="0"/>
              <a:t>Strategy Managers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6ACC8C-7963-4E23-BBDA-3529D80D4A6F}"/>
              </a:ext>
            </a:extLst>
          </p:cNvPr>
          <p:cNvSpPr/>
          <p:nvPr/>
        </p:nvSpPr>
        <p:spPr>
          <a:xfrm>
            <a:off x="5648962" y="120984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Network Analysis</a:t>
            </a:r>
          </a:p>
          <a:p>
            <a:pPr algn="ctr"/>
            <a:r>
              <a:rPr lang="en-GB" dirty="0"/>
              <a:t>Resource Planning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3290D0-1D72-48CB-96CB-88AFC053DBDF}"/>
              </a:ext>
            </a:extLst>
          </p:cNvPr>
          <p:cNvSpPr/>
          <p:nvPr/>
        </p:nvSpPr>
        <p:spPr>
          <a:xfrm>
            <a:off x="8412484" y="1209841"/>
            <a:ext cx="2438400" cy="8506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Medium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D28A65-DEF6-4D32-BDDF-BB4D824CC088}"/>
              </a:ext>
            </a:extLst>
          </p:cNvPr>
          <p:cNvSpPr/>
          <p:nvPr/>
        </p:nvSpPr>
        <p:spPr>
          <a:xfrm>
            <a:off x="2894111" y="217088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Change Managers</a:t>
            </a:r>
          </a:p>
          <a:p>
            <a:pPr algn="ctr"/>
            <a:r>
              <a:rPr lang="en-GB" dirty="0"/>
              <a:t>Change Analysts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0A383C-F074-4100-8DAC-36FF38275B56}"/>
              </a:ext>
            </a:extLst>
          </p:cNvPr>
          <p:cNvSpPr/>
          <p:nvPr/>
        </p:nvSpPr>
        <p:spPr>
          <a:xfrm>
            <a:off x="5648962" y="217088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Planning Tools</a:t>
            </a:r>
          </a:p>
          <a:p>
            <a:pPr algn="ctr"/>
            <a:r>
              <a:rPr lang="en-GB" dirty="0"/>
              <a:t>Document Management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0A74CD-2220-4DD7-B84F-7716DB41AE1E}"/>
              </a:ext>
            </a:extLst>
          </p:cNvPr>
          <p:cNvSpPr/>
          <p:nvPr/>
        </p:nvSpPr>
        <p:spPr>
          <a:xfrm>
            <a:off x="8412484" y="2170889"/>
            <a:ext cx="2438400" cy="8506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Medium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99643B-1947-4110-AF66-43073D4BE3EB}"/>
              </a:ext>
            </a:extLst>
          </p:cNvPr>
          <p:cNvSpPr/>
          <p:nvPr/>
        </p:nvSpPr>
        <p:spPr>
          <a:xfrm>
            <a:off x="2885440" y="3098675"/>
            <a:ext cx="2438400" cy="73954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Sales Managers</a:t>
            </a:r>
            <a:br>
              <a:rPr lang="en-GB" dirty="0"/>
            </a:br>
            <a:r>
              <a:rPr lang="en-GB" dirty="0"/>
              <a:t>Selling Agents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9FB5A9-9EC7-4B6E-A03D-5B73FB701241}"/>
              </a:ext>
            </a:extLst>
          </p:cNvPr>
          <p:cNvSpPr/>
          <p:nvPr/>
        </p:nvSpPr>
        <p:spPr>
          <a:xfrm>
            <a:off x="5648962" y="3102765"/>
            <a:ext cx="2438400" cy="73954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CRM</a:t>
            </a:r>
          </a:p>
          <a:p>
            <a:pPr algn="ctr"/>
            <a:r>
              <a:rPr lang="en-GB" sz="1600" dirty="0"/>
              <a:t>Reporting</a:t>
            </a:r>
          </a:p>
          <a:p>
            <a:pPr algn="ctr"/>
            <a:r>
              <a:rPr lang="en-GB" dirty="0"/>
              <a:t>Dashboards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D45C92-6D9C-4F5E-A80A-20BF1913212B}"/>
              </a:ext>
            </a:extLst>
          </p:cNvPr>
          <p:cNvSpPr/>
          <p:nvPr/>
        </p:nvSpPr>
        <p:spPr>
          <a:xfrm>
            <a:off x="8412484" y="3102765"/>
            <a:ext cx="2438400" cy="7395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CD950F-8297-4579-8366-576E8B204531}"/>
              </a:ext>
            </a:extLst>
          </p:cNvPr>
          <p:cNvSpPr/>
          <p:nvPr/>
        </p:nvSpPr>
        <p:spPr>
          <a:xfrm>
            <a:off x="2885440" y="4005345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Customer Services</a:t>
            </a:r>
          </a:p>
          <a:p>
            <a:pPr algn="ctr"/>
            <a:r>
              <a:rPr lang="en-GB" dirty="0"/>
              <a:t>Investigators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6C34F4-FEEB-45C5-9DB0-CA9E649768DD}"/>
              </a:ext>
            </a:extLst>
          </p:cNvPr>
          <p:cNvSpPr/>
          <p:nvPr/>
        </p:nvSpPr>
        <p:spPr>
          <a:xfrm>
            <a:off x="5648962" y="4009435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Network Analysis</a:t>
            </a:r>
          </a:p>
          <a:p>
            <a:pPr algn="ctr"/>
            <a:r>
              <a:rPr lang="en-GB" dirty="0"/>
              <a:t>CRM</a:t>
            </a:r>
          </a:p>
          <a:p>
            <a:pPr algn="ctr"/>
            <a:r>
              <a:rPr lang="en-GB" dirty="0"/>
              <a:t>Reporting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B93975-B829-46F1-B52E-C8ED80E794B8}"/>
              </a:ext>
            </a:extLst>
          </p:cNvPr>
          <p:cNvSpPr/>
          <p:nvPr/>
        </p:nvSpPr>
        <p:spPr>
          <a:xfrm>
            <a:off x="8412484" y="4009435"/>
            <a:ext cx="2438400" cy="8506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79A3C0-EAA3-491B-9B49-5837EA285C7B}"/>
              </a:ext>
            </a:extLst>
          </p:cNvPr>
          <p:cNvSpPr/>
          <p:nvPr/>
        </p:nvSpPr>
        <p:spPr>
          <a:xfrm>
            <a:off x="2863699" y="496967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Finance Leads</a:t>
            </a:r>
          </a:p>
          <a:p>
            <a:pPr algn="ctr"/>
            <a:r>
              <a:rPr lang="en-GB" dirty="0"/>
              <a:t>HR Leads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405FC7-7D6C-4D16-8BC1-686D15FE8356}"/>
              </a:ext>
            </a:extLst>
          </p:cNvPr>
          <p:cNvSpPr/>
          <p:nvPr/>
        </p:nvSpPr>
        <p:spPr>
          <a:xfrm>
            <a:off x="5627221" y="4973761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Resource Planning</a:t>
            </a:r>
          </a:p>
          <a:p>
            <a:pPr algn="ctr"/>
            <a:r>
              <a:rPr lang="en-GB" sz="1400" dirty="0"/>
              <a:t>Multiple Financial</a:t>
            </a:r>
          </a:p>
          <a:p>
            <a:pPr algn="ctr"/>
            <a:r>
              <a:rPr lang="en-GB" sz="1400" dirty="0"/>
              <a:t>Reporting</a:t>
            </a:r>
          </a:p>
          <a:p>
            <a:pPr algn="ctr"/>
            <a:endParaRPr lang="en-GB" sz="1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2E8DC91-3626-4911-8086-3B99A9F9A069}"/>
              </a:ext>
            </a:extLst>
          </p:cNvPr>
          <p:cNvSpPr/>
          <p:nvPr/>
        </p:nvSpPr>
        <p:spPr>
          <a:xfrm>
            <a:off x="8390743" y="4973761"/>
            <a:ext cx="2438400" cy="8506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20D5CB-8FBF-4FC5-AB5A-7808D961764A}"/>
              </a:ext>
            </a:extLst>
          </p:cNvPr>
          <p:cNvSpPr/>
          <p:nvPr/>
        </p:nvSpPr>
        <p:spPr>
          <a:xfrm>
            <a:off x="2863699" y="592168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Multiple Disciplined Roles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29FB33E-F03B-458E-85BA-9555CDF8D4CE}"/>
              </a:ext>
            </a:extLst>
          </p:cNvPr>
          <p:cNvSpPr/>
          <p:nvPr/>
        </p:nvSpPr>
        <p:spPr>
          <a:xfrm>
            <a:off x="5627221" y="5925779"/>
            <a:ext cx="2438400" cy="85065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CRM</a:t>
            </a:r>
          </a:p>
          <a:p>
            <a:pPr algn="ctr"/>
            <a:r>
              <a:rPr lang="en-GB" sz="1200" dirty="0"/>
              <a:t>Toolsets</a:t>
            </a:r>
          </a:p>
          <a:p>
            <a:pPr algn="ctr"/>
            <a:r>
              <a:rPr lang="en-GB" sz="1200" dirty="0"/>
              <a:t>Multiple Platforms, </a:t>
            </a:r>
          </a:p>
          <a:p>
            <a:pPr algn="ctr"/>
            <a:r>
              <a:rPr lang="en-GB" sz="1200" dirty="0"/>
              <a:t>Reporting, Document Management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0DED1E4-7355-45DC-A121-593E839F2518}"/>
              </a:ext>
            </a:extLst>
          </p:cNvPr>
          <p:cNvSpPr/>
          <p:nvPr/>
        </p:nvSpPr>
        <p:spPr>
          <a:xfrm>
            <a:off x="8390743" y="5925779"/>
            <a:ext cx="2438400" cy="8506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EB25FBD-3718-48C4-9FA3-BB79B9EB6F89}"/>
              </a:ext>
            </a:extLst>
          </p:cNvPr>
          <p:cNvSpPr/>
          <p:nvPr/>
        </p:nvSpPr>
        <p:spPr>
          <a:xfrm>
            <a:off x="1134477" y="657993"/>
            <a:ext cx="1503680" cy="369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Departments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2B29BE3-C9D3-4122-AC9C-02EC036D0F84}"/>
                  </a:ext>
                </a:extLst>
              </p14:cNvPr>
              <p14:cNvContentPartPr/>
              <p14:nvPr/>
            </p14:nvContentPartPr>
            <p14:xfrm>
              <a:off x="1097000" y="3021480"/>
              <a:ext cx="7164360" cy="18464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2B29BE3-C9D3-4122-AC9C-02EC036D0F8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8000" y="3012480"/>
                <a:ext cx="7182000" cy="18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5E30B50-0C45-4E3C-9E66-201D243DA893}"/>
                  </a:ext>
                </a:extLst>
              </p14:cNvPr>
              <p14:cNvContentPartPr/>
              <p14:nvPr/>
            </p14:nvContentPartPr>
            <p14:xfrm>
              <a:off x="8015840" y="3047400"/>
              <a:ext cx="3232440" cy="18914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5E30B50-0C45-4E3C-9E66-201D243DA8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07200" y="3038400"/>
                <a:ext cx="3250080" cy="1909080"/>
              </a:xfrm>
              <a:prstGeom prst="rect">
                <a:avLst/>
              </a:prstGeom>
            </p:spPr>
          </p:pic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447E73A2-26DB-4309-9162-8A3A8C87ED31}"/>
              </a:ext>
            </a:extLst>
          </p:cNvPr>
          <p:cNvSpPr/>
          <p:nvPr/>
        </p:nvSpPr>
        <p:spPr>
          <a:xfrm>
            <a:off x="5924844" y="1635760"/>
            <a:ext cx="1997931" cy="3278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AFE9F5A-D2C8-4398-B589-51BBB4783D73}"/>
              </a:ext>
            </a:extLst>
          </p:cNvPr>
          <p:cNvSpPr/>
          <p:nvPr/>
        </p:nvSpPr>
        <p:spPr>
          <a:xfrm>
            <a:off x="5869196" y="4961453"/>
            <a:ext cx="1997931" cy="2375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BC2B95C-FD49-4365-98D5-0778479A93D6}"/>
              </a:ext>
            </a:extLst>
          </p:cNvPr>
          <p:cNvSpPr/>
          <p:nvPr/>
        </p:nvSpPr>
        <p:spPr>
          <a:xfrm>
            <a:off x="5847455" y="5415037"/>
            <a:ext cx="1997931" cy="3278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FF0B201-BFBF-4AAB-A407-2D90C2AB913E}"/>
              </a:ext>
            </a:extLst>
          </p:cNvPr>
          <p:cNvSpPr/>
          <p:nvPr/>
        </p:nvSpPr>
        <p:spPr>
          <a:xfrm>
            <a:off x="5847454" y="6347018"/>
            <a:ext cx="1997931" cy="425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EA4DC91-D830-460A-A29C-65D78FC8C194}"/>
              </a:ext>
            </a:extLst>
          </p:cNvPr>
          <p:cNvSpPr/>
          <p:nvPr/>
        </p:nvSpPr>
        <p:spPr>
          <a:xfrm>
            <a:off x="5818334" y="4285952"/>
            <a:ext cx="1997931" cy="5700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D20CC1B-7A04-41F0-B855-BBB5C6593C78}"/>
              </a:ext>
            </a:extLst>
          </p:cNvPr>
          <p:cNvSpPr/>
          <p:nvPr/>
        </p:nvSpPr>
        <p:spPr>
          <a:xfrm>
            <a:off x="5843911" y="3056469"/>
            <a:ext cx="1997931" cy="5223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9BC6BC6-0ABE-4DF3-BE04-FC9B1F705DCE}"/>
              </a:ext>
            </a:extLst>
          </p:cNvPr>
          <p:cNvSpPr/>
          <p:nvPr/>
        </p:nvSpPr>
        <p:spPr>
          <a:xfrm>
            <a:off x="5874393" y="2213022"/>
            <a:ext cx="1997931" cy="3278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EAC2E8F-4C3C-4F36-9EB3-C6A4532543F9}"/>
                  </a:ext>
                </a:extLst>
              </p14:cNvPr>
              <p14:cNvContentPartPr/>
              <p14:nvPr/>
            </p14:nvContentPartPr>
            <p14:xfrm>
              <a:off x="8209160" y="4957560"/>
              <a:ext cx="3130200" cy="18817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EAC2E8F-4C3C-4F36-9EB3-C6A4532543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00160" y="4948560"/>
                <a:ext cx="3147840" cy="18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59FDFE49-8351-4002-A4FD-90C914EF925D}"/>
                  </a:ext>
                </a:extLst>
              </p14:cNvPr>
              <p14:cNvContentPartPr/>
              <p14:nvPr/>
            </p14:nvContentPartPr>
            <p14:xfrm>
              <a:off x="5799320" y="2467800"/>
              <a:ext cx="2105640" cy="5814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59FDFE49-8351-4002-A4FD-90C914EF925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90680" y="2458800"/>
                <a:ext cx="2123280" cy="59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FEA87D4E-811F-4FB2-A90D-77A13AFFCB1A}"/>
              </a:ext>
            </a:extLst>
          </p:cNvPr>
          <p:cNvGrpSpPr/>
          <p:nvPr/>
        </p:nvGrpSpPr>
        <p:grpSpPr>
          <a:xfrm>
            <a:off x="8228600" y="1594800"/>
            <a:ext cx="3030480" cy="1514880"/>
            <a:chOff x="8228600" y="1594800"/>
            <a:chExt cx="3030480" cy="151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5FD2A38-43B5-4821-AE3B-74E76A4FC863}"/>
                    </a:ext>
                  </a:extLst>
                </p14:cNvPr>
                <p14:cNvContentPartPr/>
                <p14:nvPr/>
              </p14:nvContentPartPr>
              <p14:xfrm>
                <a:off x="8228600" y="2065680"/>
                <a:ext cx="3030480" cy="10440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5FD2A38-43B5-4821-AE3B-74E76A4FC86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219600" y="2057040"/>
                  <a:ext cx="3048120" cy="10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836702E-9EF5-43CE-A4D0-173DDD65DEC9}"/>
                    </a:ext>
                  </a:extLst>
                </p14:cNvPr>
                <p14:cNvContentPartPr/>
                <p14:nvPr/>
              </p14:nvContentPartPr>
              <p14:xfrm>
                <a:off x="9672200" y="1594800"/>
                <a:ext cx="360" cy="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836702E-9EF5-43CE-A4D0-173DDD65DEC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663200" y="15858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42964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4199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/>
              <a:t>How architecture reduced risks and costs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4D11FC-C8CA-4DF0-A246-057FC860DB23}"/>
              </a:ext>
            </a:extLst>
          </p:cNvPr>
          <p:cNvSpPr txBox="1"/>
          <p:nvPr/>
        </p:nvSpPr>
        <p:spPr>
          <a:xfrm>
            <a:off x="464198" y="781052"/>
            <a:ext cx="1147898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the business strategy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Identify common business capabilities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the business architecture, supporting roles, interactions and needs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the platforms, applications and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the interdependencies between components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data architectures, development practices and skillsets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the costs (fixed costs, operating costs, support and maintenance)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overall technologies used in each department to identify common trends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Review data management and processes</a:t>
            </a:r>
          </a:p>
        </p:txBody>
      </p:sp>
    </p:spTree>
    <p:extLst>
      <p:ext uri="{BB962C8B-B14F-4D97-AF65-F5344CB8AC3E}">
        <p14:creationId xmlns:p14="http://schemas.microsoft.com/office/powerpoint/2010/main" val="1484617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82D8253-D918-44BB-A10F-C593D0832B98}"/>
              </a:ext>
            </a:extLst>
          </p:cNvPr>
          <p:cNvSpPr txBox="1"/>
          <p:nvPr/>
        </p:nvSpPr>
        <p:spPr>
          <a:xfrm>
            <a:off x="387571" y="94728"/>
            <a:ext cx="5650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/>
              <a:t>How architecture reduced risks and costs  </a:t>
            </a:r>
            <a:r>
              <a:rPr lang="en-GB" dirty="0"/>
              <a:t>The Endgame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80C5D9-619B-4D19-9030-9932773F5A23}"/>
              </a:ext>
            </a:extLst>
          </p:cNvPr>
          <p:cNvGrpSpPr/>
          <p:nvPr/>
        </p:nvGrpSpPr>
        <p:grpSpPr>
          <a:xfrm>
            <a:off x="4195880" y="202680"/>
            <a:ext cx="360" cy="360"/>
            <a:chOff x="4195880" y="20268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C05F84EE-49A8-4D26-9DE5-BC37175084B5}"/>
                    </a:ext>
                  </a:extLst>
                </p14:cNvPr>
                <p14:cNvContentPartPr/>
                <p14:nvPr/>
              </p14:nvContentPartPr>
              <p14:xfrm>
                <a:off x="4195880" y="202680"/>
                <a:ext cx="360" cy="3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C05F84EE-49A8-4D26-9DE5-BC37175084B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186880" y="194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3BEFF17-E9E3-4547-AF29-E6DCF75CB90F}"/>
                    </a:ext>
                  </a:extLst>
                </p14:cNvPr>
                <p14:cNvContentPartPr/>
                <p14:nvPr/>
              </p14:nvContentPartPr>
              <p14:xfrm>
                <a:off x="4195880" y="20268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3BEFF17-E9E3-4547-AF29-E6DCF75CB90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186880" y="194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44ED5D-CB2E-4FE0-B608-7E3F615C1C8D}"/>
              </a:ext>
            </a:extLst>
          </p:cNvPr>
          <p:cNvSpPr txBox="1"/>
          <p:nvPr/>
        </p:nvSpPr>
        <p:spPr>
          <a:xfrm>
            <a:off x="473529" y="572012"/>
            <a:ext cx="11478986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Combine Sales and Customer Investigation Teams (Use a single CRM Platform) ~ set out a roadmap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Enterprise Document Management Solution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Planning, Strategy and Finance (Enterprise Resource Planning Solution; Use a combined system)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Planning and Strategy, Sales, Investigations, HR and Finance and IT; Implement a common data platform for reporting, develop an organizational data culture</a:t>
            </a:r>
            <a:br>
              <a:rPr lang="en-US" sz="2400" dirty="0"/>
            </a:b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Cost &amp; Risk Reductions (Effort, Assets, Technologies, Opportunities)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Reduced Reporting Solution Technologies (less costs, support and maintenance overall)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Merged departments and utilised a single CRM system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Enterprise Document management, provided a way to share data correctly, via the appropriate information architecture to reduce the risk of multiple systems holding company information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Improved system architecture documentation to reduce risks to understanding the landscape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Removal of point-to-point integrations (where possible)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Single Resource Planning system, improved risks to corporate identities, expense management, single record location for other IT systems to leverage e.g. JML process for user identities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New system rollout included formal DR procedures and testing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dirty="0"/>
              <a:t>Governance covered by the IT Architecture Team, with appropriate Business Change team involvement (business cycle)</a:t>
            </a:r>
          </a:p>
        </p:txBody>
      </p:sp>
    </p:spTree>
    <p:extLst>
      <p:ext uri="{BB962C8B-B14F-4D97-AF65-F5344CB8AC3E}">
        <p14:creationId xmlns:p14="http://schemas.microsoft.com/office/powerpoint/2010/main" val="4014030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E80C5D9-619B-4D19-9030-9932773F5A23}"/>
              </a:ext>
            </a:extLst>
          </p:cNvPr>
          <p:cNvGrpSpPr/>
          <p:nvPr/>
        </p:nvGrpSpPr>
        <p:grpSpPr>
          <a:xfrm>
            <a:off x="4195880" y="202680"/>
            <a:ext cx="360" cy="360"/>
            <a:chOff x="4195880" y="20268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C05F84EE-49A8-4D26-9DE5-BC37175084B5}"/>
                    </a:ext>
                  </a:extLst>
                </p14:cNvPr>
                <p14:cNvContentPartPr/>
                <p14:nvPr/>
              </p14:nvContentPartPr>
              <p14:xfrm>
                <a:off x="4195880" y="202680"/>
                <a:ext cx="360" cy="3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C05F84EE-49A8-4D26-9DE5-BC37175084B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186880" y="194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3BEFF17-E9E3-4547-AF29-E6DCF75CB90F}"/>
                    </a:ext>
                  </a:extLst>
                </p14:cNvPr>
                <p14:cNvContentPartPr/>
                <p14:nvPr/>
              </p14:nvContentPartPr>
              <p14:xfrm>
                <a:off x="4195880" y="20268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3BEFF17-E9E3-4547-AF29-E6DCF75CB90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186880" y="194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D424857-5827-4CC4-B210-65B38B5E78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946" y="1091741"/>
            <a:ext cx="5332107" cy="5068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03D03B-92AE-47E3-A4C3-B0CCE3DC5A7C}"/>
              </a:ext>
            </a:extLst>
          </p:cNvPr>
          <p:cNvSpPr txBox="1"/>
          <p:nvPr/>
        </p:nvSpPr>
        <p:spPr>
          <a:xfrm>
            <a:off x="387571" y="94728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44084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1E7CA09-9778-4414-AE97-8064B12D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289AE2-D2AE-49D1-AFAC-3A79F679425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286</TotalTime>
  <Words>851</Words>
  <Application>Microsoft Office PowerPoint</Application>
  <PresentationFormat>Widescreen</PresentationFormat>
  <Paragraphs>174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Franklin Gothic Book</vt:lpstr>
      <vt:lpstr>Franklin Gothic Demi</vt:lpstr>
      <vt:lpstr>Wingdings 2</vt:lpstr>
      <vt:lpstr>DividendVTI</vt:lpstr>
      <vt:lpstr> Architecture; how does it save money and reduce risk in an organisation?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Tejinder Rai</dc:creator>
  <cp:lastModifiedBy>Tejinder Rai</cp:lastModifiedBy>
  <cp:revision>60</cp:revision>
  <dcterms:created xsi:type="dcterms:W3CDTF">2022-01-31T22:23:29Z</dcterms:created>
  <dcterms:modified xsi:type="dcterms:W3CDTF">2022-02-08T06:43:04Z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